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61" r:id="rId5"/>
    <p:sldId id="262" r:id="rId6"/>
    <p:sldId id="263" r:id="rId7"/>
    <p:sldId id="264" r:id="rId8"/>
    <p:sldId id="265" r:id="rId9"/>
    <p:sldId id="279" r:id="rId10"/>
    <p:sldId id="280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ECFD"/>
    <a:srgbClr val="1F82BF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1" d="100"/>
          <a:sy n="81" d="100"/>
        </p:scale>
        <p:origin x="78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0BC6D0-5E81-4D18-A605-E0C2C648C1E3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9456E-454C-482B-A98A-2D909552B435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4D3CF-14CB-4077-B6B6-F2BDAAFDEB84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EDA596-B959-4932-BEAA-8E6334B1BA4D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798C2-9AC2-481E-964A-9B2F7D8C736C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6E3C20-8618-4B09-AE11-63E8F21BCD74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F4D7E-E0D6-4C85-A1F7-03F40FC68FB7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9F701-E29A-4E8D-9DBA-96DB77A6807F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5B3E98-8DD4-4BA1-B69B-A5F779010B5A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139FAC-18A5-4805-AA30-CE8BDD47312F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B1E7DB-767E-423E-95C5-325FEEB5660A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090F08-D9D7-4B43-BC86-181AD4090600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ACF65-276A-4216-9E3C-C1BA2644BEE8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F60A29-D6D1-4AAA-A66D-93F876C54030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B3BDF5-DFAB-42E8-A1D0-498C55E684D4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C21A6B-98DA-41AC-B2AC-D71250FDC553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A6581A-8EF3-454E-97E9-790272FEE67E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5D9838-1A7A-4605-AD46-9C1AFCAA17B4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2DD7F6BE-5462-42D2-86CD-7FD5018CE98B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3590D9D-4AF0-4DE2-A5F3-4DE52F12678B}" type="datetime1">
              <a:rPr lang="ru-RU" noProof="1" smtClean="0"/>
              <a:t>03.12.2019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Publish+Over+SSH+Plug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7" Type="http://schemas.openxmlformats.org/officeDocument/2006/relationships/image" Target="../media/image3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8125" y="0"/>
            <a:ext cx="10444856" cy="14097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Ci/cd AND ELK STACK</a:t>
            </a:r>
            <a:endParaRPr lang="ru-RU" sz="40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98771" y="5549384"/>
            <a:ext cx="2193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Goncharov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Victor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66784" y="5918716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EPAM 2019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824" y="161925"/>
            <a:ext cx="7962254" cy="68580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356975" y="6192838"/>
            <a:ext cx="551167" cy="365125"/>
          </a:xfrm>
        </p:spPr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10754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212" y="1616999"/>
            <a:ext cx="3247335" cy="247588"/>
          </a:xfrm>
        </p:spPr>
        <p:txBody>
          <a:bodyPr>
            <a:normAutofit fontScale="90000"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pipeline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customization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04926" y="252412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 with build customization by commit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257925" y="2442229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284253" y="2593181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bg1"/>
              </a:solidFill>
              <a:effectLst/>
              <a:latin typeface="+mn-lt"/>
              <a:hlinkClick r:id="rId3"/>
            </a:endParaRPr>
          </a:p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024831" y="2089080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Publish over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plagin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11266" name="Picture 2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175" y="1424244"/>
            <a:ext cx="2324100" cy="11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79"/>
          <a:stretch/>
        </p:blipFill>
        <p:spPr>
          <a:xfrm>
            <a:off x="533937" y="1912133"/>
            <a:ext cx="5229225" cy="414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53" y="2677209"/>
            <a:ext cx="5698380" cy="4066491"/>
          </a:xfrm>
          <a:prstGeom prst="rect">
            <a:avLst/>
          </a:prstGeom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9478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9038" y="219075"/>
            <a:ext cx="9905998" cy="8667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what's problem with you?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" b="345"/>
          <a:stretch/>
        </p:blipFill>
        <p:spPr>
          <a:xfrm>
            <a:off x="-1" y="1626615"/>
            <a:ext cx="5981702" cy="37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1" y="3794032"/>
            <a:ext cx="6210300" cy="306396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31788" y="1076325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output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294438" y="3162300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website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59" y="1626615"/>
            <a:ext cx="2646386" cy="2085975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11</a:t>
            </a:fld>
            <a:endParaRPr lang="ru-RU" noProof="1"/>
          </a:p>
        </p:txBody>
      </p:sp>
      <p:sp>
        <p:nvSpPr>
          <p:cNvPr id="18" name="Прямоугольник 17"/>
          <p:cNvSpPr/>
          <p:nvPr/>
        </p:nvSpPr>
        <p:spPr>
          <a:xfrm>
            <a:off x="1201043" y="5791199"/>
            <a:ext cx="1190625" cy="7905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006030" y="5791199"/>
            <a:ext cx="1190625" cy="790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Соединительная линия уступом 19"/>
          <p:cNvCxnSpPr/>
          <p:nvPr/>
        </p:nvCxnSpPr>
        <p:spPr>
          <a:xfrm rot="10800000">
            <a:off x="1853506" y="5791199"/>
            <a:ext cx="28575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Заголовок 1"/>
          <p:cNvSpPr txBox="1">
            <a:spLocks/>
          </p:cNvSpPr>
          <p:nvPr/>
        </p:nvSpPr>
        <p:spPr>
          <a:xfrm>
            <a:off x="1167705" y="5791199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jenkins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996505" y="5814914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master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3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" y="5945819"/>
            <a:ext cx="395075" cy="3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Картинки по запросу ngin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85" y="6006712"/>
            <a:ext cx="639194" cy="3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43" y="5803898"/>
            <a:ext cx="1146871" cy="777876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091719" y="5491068"/>
            <a:ext cx="1695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920435" y="5503184"/>
            <a:ext cx="2088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8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2838" y="228600"/>
            <a:ext cx="9905998" cy="88582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27" y="1914526"/>
            <a:ext cx="3733021" cy="406649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457825" y="1314450"/>
            <a:ext cx="2876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Publish over </a:t>
            </a:r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ssh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plagin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481287" y="1314450"/>
            <a:ext cx="162026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Nginx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config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0" y="1914526"/>
            <a:ext cx="5698380" cy="4066491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35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8988" y="0"/>
            <a:ext cx="10545762" cy="1345895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4" y="1345895"/>
            <a:ext cx="12235744" cy="613123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71601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001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 work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9" y="4372442"/>
            <a:ext cx="5244312" cy="24855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7" y="1694389"/>
            <a:ext cx="5204713" cy="11656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5" y="2860081"/>
            <a:ext cx="5204715" cy="10429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425675"/>
            <a:ext cx="4851400" cy="24323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94389"/>
            <a:ext cx="4851400" cy="2430996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343650" y="1326599"/>
            <a:ext cx="2876550" cy="474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Before commit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353175" y="4152899"/>
            <a:ext cx="2876550" cy="348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after commit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36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03099" cy="1511300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Elk stack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708"/>
            <a:ext cx="5937013" cy="435218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502399" y="1511300"/>
            <a:ext cx="5600700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the ELK Stack is the world’s most popular log management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platform</a:t>
            </a:r>
          </a:p>
          <a:p>
            <a:endParaRPr lang="en-US" sz="1400" dirty="0" smtClean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Beats are lightweight agents that are installed on edge hosts to collect different types of data for forwarding into the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stack</a:t>
            </a:r>
          </a:p>
          <a:p>
            <a:endParaRPr lang="en-US" sz="1400" dirty="0" smtClean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Elasticsearch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is an open source, full-text search and analysis engine, based on the Apache </a:t>
            </a:r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Lucene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search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engine</a:t>
            </a: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Logstash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is a log aggregator that collects data from various input sources, executes different transformations and enhancements and then ships the data to various supported output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destinations</a:t>
            </a: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Kibana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is a visualization layer that works on top of </a:t>
            </a:r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Elasticsearch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, providing users with the ability to analyze and visualize the data</a:t>
            </a:r>
            <a:endParaRPr lang="ru-RU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34285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700"/>
            <a:ext cx="12192000" cy="1358900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+ elk stack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36" y="1371600"/>
            <a:ext cx="6187864" cy="1993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023855" cy="5486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55" y="4419600"/>
            <a:ext cx="6254327" cy="24384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023855" y="3962400"/>
            <a:ext cx="3501145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docker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containers 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run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62550" y="6381750"/>
            <a:ext cx="841586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7849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0000"/>
          </a:xfrm>
        </p:spPr>
        <p:txBody>
          <a:bodyPr/>
          <a:lstStyle/>
          <a:p>
            <a:pPr algn="ctr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Logstash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config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16" y="1371601"/>
            <a:ext cx="4807884" cy="5486400"/>
          </a:xfrm>
          <a:prstGeom prst="rect">
            <a:avLst/>
          </a:prstGeom>
        </p:spPr>
      </p:pic>
      <p:pic>
        <p:nvPicPr>
          <p:cNvPr id="6146" name="Picture 2" descr="Картинки по запросу logst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6" y="2067321"/>
            <a:ext cx="6693941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01298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3500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logs in the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kiban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6752100" cy="3365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3678873"/>
            <a:ext cx="6299200" cy="317912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0277475" y="6343650"/>
            <a:ext cx="1790700" cy="419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25567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62075"/>
          </a:xfrm>
        </p:spPr>
        <p:txBody>
          <a:bodyPr/>
          <a:lstStyle/>
          <a:p>
            <a:pPr algn="ctr"/>
            <a:r>
              <a:rPr lang="en-US" dirty="0"/>
              <a:t>Map User Location with </a:t>
            </a:r>
            <a:r>
              <a:rPr lang="en-US" dirty="0" err="1"/>
              <a:t>GeoIP</a:t>
            </a:r>
            <a:r>
              <a:rPr lang="en-US" dirty="0"/>
              <a:t> and ELK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381125"/>
            <a:ext cx="11887200" cy="551640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7173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" y="1513400"/>
            <a:ext cx="9605225" cy="5344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52550"/>
          </a:xfrm>
        </p:spPr>
        <p:txBody>
          <a:bodyPr/>
          <a:lstStyle/>
          <a:p>
            <a:pPr algn="ctr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19664" y="1756989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33024" y="4368168"/>
            <a:ext cx="1951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192.168.200.102</a:t>
            </a: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288" name="Номер слайда 122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4307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1" y="1133475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The end!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590799"/>
            <a:ext cx="12192000" cy="4267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00B0F0"/>
                </a:solidFill>
              </a:rPr>
              <a:t>thank </a:t>
            </a:r>
            <a:r>
              <a:rPr lang="en-US" sz="4400" dirty="0">
                <a:solidFill>
                  <a:srgbClr val="00B0F0"/>
                </a:solidFill>
              </a:rPr>
              <a:t>for your </a:t>
            </a:r>
            <a:r>
              <a:rPr lang="en-US" sz="4400" dirty="0" smtClean="0">
                <a:solidFill>
                  <a:srgbClr val="00B0F0"/>
                </a:solidFill>
              </a:rPr>
              <a:t>attention!</a:t>
            </a:r>
            <a:endParaRPr lang="ru-RU" sz="44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428412" y="6273974"/>
            <a:ext cx="551167" cy="365125"/>
          </a:xfrm>
        </p:spPr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20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3613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7691"/>
            <a:ext cx="12191999" cy="120660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tools</a:t>
            </a:r>
            <a:endParaRPr lang="ru-R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Картинки по запросу vagr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80" y="3483736"/>
            <a:ext cx="2924175" cy="8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49" y="4828765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ngin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32" y="1556477"/>
            <a:ext cx="2352675" cy="13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4" y="1596447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06" y="4776780"/>
            <a:ext cx="1736725" cy="16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elasticsear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71" y="3181747"/>
            <a:ext cx="2475705" cy="12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logstas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45" y="1680567"/>
            <a:ext cx="2485498" cy="12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артинки по запросу kiban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15" y="3261486"/>
            <a:ext cx="2571067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Картинки по запросу filebea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48" y="4979152"/>
            <a:ext cx="5257800" cy="13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56299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4302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CI/CD?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0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7" y="1524887"/>
            <a:ext cx="6927036" cy="40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88963" y="1909762"/>
            <a:ext cx="9905998" cy="1228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199" y="1419668"/>
            <a:ext cx="4410075" cy="4133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focuses on integrating work from individual developers into a main repository multiple times a day to catch integration bugs early and accelerate collaborative development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delivery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concerned with reducing friction in the deployment or release process, automating the steps required to deploy a build so that code can be released safely at any time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deployment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takes this one step further by automatically deploying each time a code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 is made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2432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38125"/>
            <a:ext cx="9905998" cy="933450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vagrant up machines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1" y="1350171"/>
            <a:ext cx="6724650" cy="550783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23938" y="4343399"/>
            <a:ext cx="1190625" cy="7905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57388" y="2017613"/>
            <a:ext cx="1114425" cy="9048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28925" y="4343399"/>
            <a:ext cx="1190625" cy="790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>
            <a:off x="1676401" y="4343399"/>
            <a:ext cx="28575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flipV="1">
            <a:off x="1457325" y="3714750"/>
            <a:ext cx="876300" cy="6286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/>
          <p:nvPr/>
        </p:nvCxnSpPr>
        <p:spPr>
          <a:xfrm rot="10800000">
            <a:off x="2695575" y="3714751"/>
            <a:ext cx="838200" cy="6286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2343150" y="371475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7" idx="2"/>
          </p:cNvCxnSpPr>
          <p:nvPr/>
        </p:nvCxnSpPr>
        <p:spPr>
          <a:xfrm>
            <a:off x="2514601" y="2922488"/>
            <a:ext cx="0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Заголовок 1"/>
          <p:cNvSpPr txBox="1">
            <a:spLocks/>
          </p:cNvSpPr>
          <p:nvPr/>
        </p:nvSpPr>
        <p:spPr>
          <a:xfrm>
            <a:off x="1466850" y="2230537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localhost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990600" y="4343399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jenkins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2819400" y="4367114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master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2026047" y="3327498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vagrant up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2612232" y="2217836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vagrant </a:t>
            </a:r>
            <a:r>
              <a:rPr lang="en-US" sz="1200" dirty="0" err="1" smtClean="0">
                <a:solidFill>
                  <a:schemeClr val="bg1"/>
                </a:solidFill>
              </a:rPr>
              <a:t>init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5</a:t>
            </a:fld>
            <a:endParaRPr lang="ru-RU" noProof="1"/>
          </a:p>
        </p:txBody>
      </p:sp>
      <p:pic>
        <p:nvPicPr>
          <p:cNvPr id="18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9" y="4498019"/>
            <a:ext cx="395075" cy="3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Картинки по запросу ngin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80" y="4344322"/>
            <a:ext cx="639194" cy="3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Картинки по запросу doc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07" y="4692098"/>
            <a:ext cx="484843" cy="46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821890" y="5161857"/>
            <a:ext cx="1695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650606" y="5173973"/>
            <a:ext cx="2088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43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6</a:t>
            </a:fld>
            <a:endParaRPr lang="ru-RU" noProof="1"/>
          </a:p>
        </p:txBody>
      </p:sp>
      <p:pic>
        <p:nvPicPr>
          <p:cNvPr id="1026" name="Picture 2" descr="Картинки по запросу terrafor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92506"/>
            <a:ext cx="2884744" cy="85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668" y="1349473"/>
            <a:ext cx="5275332" cy="4533802"/>
          </a:xfrm>
          <a:prstGeom prst="rect">
            <a:avLst/>
          </a:prstGeom>
        </p:spPr>
      </p:pic>
      <p:sp>
        <p:nvSpPr>
          <p:cNvPr id="7" name="Заголовок 1"/>
          <p:cNvSpPr>
            <a:spLocks noGrp="1"/>
          </p:cNvSpPr>
          <p:nvPr>
            <p:ph type="title"/>
          </p:nvPr>
        </p:nvSpPr>
        <p:spPr>
          <a:xfrm>
            <a:off x="1141413" y="238125"/>
            <a:ext cx="9905998" cy="933450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Terraform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2680" y="5862568"/>
            <a:ext cx="7021879" cy="99318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4744" y="1349473"/>
            <a:ext cx="4031924" cy="4533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9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230197" y="662528"/>
            <a:ext cx="5590095" cy="2356701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30197" y="3823234"/>
            <a:ext cx="5590095" cy="2356701"/>
          </a:xfrm>
          <a:prstGeom prst="rect">
            <a:avLst/>
          </a:prstGeom>
          <a:solidFill>
            <a:schemeClr val="tx2">
              <a:lumMod val="75000"/>
            </a:schemeClr>
          </a:solidFill>
          <a:ln w="76200">
            <a:solidFill>
              <a:srgbClr val="7030A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Овал 6"/>
          <p:cNvSpPr/>
          <p:nvPr/>
        </p:nvSpPr>
        <p:spPr>
          <a:xfrm>
            <a:off x="9741031" y="2772208"/>
            <a:ext cx="2450969" cy="168739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Овал 7"/>
          <p:cNvSpPr/>
          <p:nvPr/>
        </p:nvSpPr>
        <p:spPr>
          <a:xfrm>
            <a:off x="5355998" y="1474389"/>
            <a:ext cx="942681" cy="90497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Овал 8"/>
          <p:cNvSpPr/>
          <p:nvPr/>
        </p:nvSpPr>
        <p:spPr>
          <a:xfrm>
            <a:off x="5347646" y="4516340"/>
            <a:ext cx="942681" cy="904973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7962506" y="2037759"/>
            <a:ext cx="1480008" cy="2941163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10733303" y="343124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  <a:latin typeface="medium-content-serif-font"/>
              </a:rPr>
              <a:t>Inet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155731" y="3185174"/>
            <a:ext cx="10935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Internet Gateway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3940572" y="1677962"/>
            <a:ext cx="17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Instance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3885535" y="331086"/>
            <a:ext cx="17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Subnet 1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3885535" y="1474389"/>
            <a:ext cx="1111530" cy="76211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3885535" y="3467435"/>
            <a:ext cx="17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Subnet 2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5391445" y="1631616"/>
            <a:ext cx="9936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edium-content-serif-font"/>
              </a:rPr>
              <a:t>Nat gateway 1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5310435" y="4717312"/>
            <a:ext cx="11621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medium-content-serif-font"/>
              </a:rPr>
              <a:t>Nat Gateway 2</a:t>
            </a:r>
            <a:endParaRPr lang="ru-RU" sz="1400"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772998" y="163396"/>
            <a:ext cx="6996283" cy="6561171"/>
          </a:xfrm>
          <a:prstGeom prst="rect">
            <a:avLst/>
          </a:prstGeom>
          <a:noFill/>
          <a:ln w="57150">
            <a:solidFill>
              <a:srgbClr val="7030A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Прямоугольник 24"/>
          <p:cNvSpPr/>
          <p:nvPr/>
        </p:nvSpPr>
        <p:spPr>
          <a:xfrm>
            <a:off x="65225" y="2955127"/>
            <a:ext cx="17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VPC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27" name="Прямая со стрелкой 26"/>
          <p:cNvCxnSpPr>
            <a:stCxn id="7" idx="2"/>
          </p:cNvCxnSpPr>
          <p:nvPr/>
        </p:nvCxnSpPr>
        <p:spPr>
          <a:xfrm flipH="1">
            <a:off x="9497552" y="3615907"/>
            <a:ext cx="243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Прямоугольник 28"/>
          <p:cNvSpPr/>
          <p:nvPr/>
        </p:nvSpPr>
        <p:spPr>
          <a:xfrm>
            <a:off x="6925361" y="2772208"/>
            <a:ext cx="656782" cy="1310325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 rot="16200000">
            <a:off x="6797911" y="3187593"/>
            <a:ext cx="985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Router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1" name="Прямоугольник 30"/>
          <p:cNvSpPr/>
          <p:nvPr/>
        </p:nvSpPr>
        <p:spPr>
          <a:xfrm>
            <a:off x="4060717" y="4851966"/>
            <a:ext cx="17753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medium-content-serif-font"/>
              </a:rPr>
              <a:t>Instance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4005680" y="4648393"/>
            <a:ext cx="1111530" cy="762112"/>
          </a:xfrm>
          <a:prstGeom prst="rect">
            <a:avLst/>
          </a:prstGeom>
          <a:noFill/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1337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7803" y="5132452"/>
            <a:ext cx="1758783" cy="355915"/>
          </a:xfrm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remote server</a:t>
            </a:r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82" y="3657068"/>
            <a:ext cx="1288900" cy="12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293813" y="152400"/>
            <a:ext cx="9905998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Jenkins in local computer  and connect to remote server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Картинки по запросу rk.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14" y="4481830"/>
            <a:ext cx="1291461" cy="32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367482" y="344462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6229350" y="4614426"/>
            <a:ext cx="1951520" cy="318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6863509" y="4234170"/>
            <a:ext cx="431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ssh</a:t>
            </a:r>
            <a:endParaRPr lang="ru-RU" sz="1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01410" y="4240872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key</a:t>
            </a:r>
            <a:endParaRPr lang="ru-RU" sz="1400" dirty="0"/>
          </a:p>
        </p:txBody>
      </p:sp>
      <p:pic>
        <p:nvPicPr>
          <p:cNvPr id="3076" name="Picture 4" descr="Картинки по запросу убунту лог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9" y="2134610"/>
            <a:ext cx="1214681" cy="1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Картинки по запросу пользовател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2" name="Picture 10" descr="Картинки по запросу пользовател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9" y="3612981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2515177" y="4890970"/>
            <a:ext cx="1327499" cy="35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User </a:t>
            </a:r>
            <a:r>
              <a:rPr lang="en-US" sz="1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jenkins</a:t>
            </a: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7" name="Picture 4" descr="Картинки по запросу убунту лог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13" y="2141470"/>
            <a:ext cx="1214681" cy="1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4" descr="Картинки по запросу server pictu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Картинки по запросу server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091" y="3376583"/>
            <a:ext cx="1060603" cy="16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8552694" y="334929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8742308" y="5050047"/>
            <a:ext cx="1327499" cy="35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User root</a:t>
            </a: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092" name="Picture 20" descr="Похожее изображени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3604"/>
            <a:ext cx="2435940" cy="16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8</a:t>
            </a:fld>
            <a:endParaRPr lang="ru-RU" noProof="1"/>
          </a:p>
        </p:txBody>
      </p:sp>
      <p:pic>
        <p:nvPicPr>
          <p:cNvPr id="2050" name="Picture 2" descr="Картинки по запросу ansibl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505" y="2573775"/>
            <a:ext cx="2649586" cy="169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8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8299" y="428625"/>
            <a:ext cx="870426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Automatically triggering a Jenkins build on </a:t>
            </a:r>
            <a:r>
              <a:rPr lang="en-US" dirty="0" err="1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</a:t>
            </a:r>
            <a:r>
              <a:rPr lang="en-US" dirty="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commit</a:t>
            </a:r>
            <a:r>
              <a:rPr lang="en-US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59105" y="1952731"/>
            <a:ext cx="9001126" cy="75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scm</a:t>
            </a:r>
            <a:r>
              <a:rPr lang="en-US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ci/cd</a:t>
            </a:r>
            <a:r>
              <a:rPr lang="en-US" b="1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b="1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42" y="2887769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" y="2983932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>
            <a:off x="3314700" y="3560355"/>
            <a:ext cx="1619250" cy="190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42" y="5011710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9" y="5107873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 flipH="1">
            <a:off x="3327508" y="5738785"/>
            <a:ext cx="16152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/>
          <p:cNvSpPr txBox="1">
            <a:spLocks/>
          </p:cNvSpPr>
          <p:nvPr/>
        </p:nvSpPr>
        <p:spPr>
          <a:xfrm>
            <a:off x="3327508" y="3212564"/>
            <a:ext cx="1457326" cy="733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effectLst/>
                <a:latin typeface="+mn-lt"/>
              </a:rPr>
              <a:t>push</a:t>
            </a: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327508" y="5250914"/>
            <a:ext cx="1457326" cy="733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effectLst/>
                <a:latin typeface="+mn-lt"/>
              </a:rPr>
              <a:t>pull</a:t>
            </a: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endParaRPr lang="ru-RU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6943725" y="3387641"/>
            <a:ext cx="4803770" cy="45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28600" indent="-228600"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changes 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come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immediately</a:t>
            </a:r>
          </a:p>
          <a:p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2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. need an entry point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to</a:t>
            </a:r>
            <a:r>
              <a:rPr lang="ru-RU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ci/cd</a:t>
            </a:r>
            <a:r>
              <a:rPr lang="ru-RU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from </a:t>
            </a:r>
            <a:r>
              <a:rPr lang="en-US" sz="1200" dirty="0" err="1" smtClean="0">
                <a:solidFill>
                  <a:schemeClr val="bg1"/>
                </a:solidFill>
                <a:effectLst/>
                <a:latin typeface="+mn-lt"/>
              </a:rPr>
              <a:t>csm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b="1" dirty="0" smtClean="0">
                <a:effectLst/>
              </a:rPr>
              <a:t/>
            </a:r>
            <a:br>
              <a:rPr lang="en-US" sz="1200" b="1" dirty="0" smtClean="0">
                <a:effectLst/>
              </a:rPr>
            </a:br>
            <a:endParaRPr lang="ru-RU" sz="1200" dirty="0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6943725" y="5511582"/>
            <a:ext cx="4803770" cy="45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checks for scheduled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changes</a:t>
            </a:r>
            <a:endParaRPr lang="ru-RU" sz="1200" dirty="0" smtClean="0">
              <a:solidFill>
                <a:schemeClr val="bg1"/>
              </a:solidFill>
              <a:effectLst/>
              <a:latin typeface="+mn-lt"/>
            </a:endParaRPr>
          </a:p>
          <a:p>
            <a:pPr marL="228600" indent="-228600"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 ci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/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cd 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may not have any entry points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to </a:t>
            </a:r>
            <a:r>
              <a:rPr lang="en-US" sz="1200" dirty="0" err="1" smtClean="0">
                <a:solidFill>
                  <a:schemeClr val="bg1"/>
                </a:solidFill>
                <a:effectLst/>
                <a:latin typeface="+mn-lt"/>
              </a:rPr>
              <a:t>csm</a:t>
            </a:r>
            <a:r>
              <a:rPr lang="en-US" sz="1200" b="1" dirty="0" smtClean="0">
                <a:effectLst/>
              </a:rPr>
              <a:t/>
            </a:r>
            <a:br>
              <a:rPr lang="en-US" sz="1200" b="1" dirty="0" smtClean="0">
                <a:effectLst/>
              </a:rPr>
            </a:br>
            <a:endParaRPr lang="ru-RU" sz="1200" dirty="0"/>
          </a:p>
        </p:txBody>
      </p:sp>
      <p:sp>
        <p:nvSpPr>
          <p:cNvPr id="25" name="Номер слайда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9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3611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24_TF34100736.potx" id="{B86E4007-EFA2-4CCA-A629-820E6DBFB34E}" vid="{538E4F46-DDFE-4145-96A6-602543C441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Сетка</Template>
  <TotalTime>0</TotalTime>
  <Words>379</Words>
  <Application>Microsoft Office PowerPoint</Application>
  <PresentationFormat>Широкоэкранный</PresentationFormat>
  <Paragraphs>102</Paragraphs>
  <Slides>20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medium-content-serif-font</vt:lpstr>
      <vt:lpstr>Roboto</vt:lpstr>
      <vt:lpstr>Сетка</vt:lpstr>
      <vt:lpstr>Ci/cd AND ELK STACK</vt:lpstr>
      <vt:lpstr>pROJECT</vt:lpstr>
      <vt:lpstr>Project tools</vt:lpstr>
      <vt:lpstr>What is CI/CD?</vt:lpstr>
      <vt:lpstr>vagrant up machines</vt:lpstr>
      <vt:lpstr>Terraform</vt:lpstr>
      <vt:lpstr>Презентация PowerPoint</vt:lpstr>
      <vt:lpstr>remote server </vt:lpstr>
      <vt:lpstr>Automatically triggering a Jenkins build on Git commit </vt:lpstr>
      <vt:lpstr>pipeline customization</vt:lpstr>
      <vt:lpstr>what's problem with you?</vt:lpstr>
      <vt:lpstr>solution</vt:lpstr>
      <vt:lpstr>result</vt:lpstr>
      <vt:lpstr>commit work</vt:lpstr>
      <vt:lpstr>Elk stack</vt:lpstr>
      <vt:lpstr>Docker + elk stack</vt:lpstr>
      <vt:lpstr>Logstash config</vt:lpstr>
      <vt:lpstr>logs in the kibana</vt:lpstr>
      <vt:lpstr>Map User Location with GeoIP and ELK</vt:lpstr>
      <vt:lpstr>The end!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2019-11-08T14:56:48Z</dcterms:created>
  <dcterms:modified xsi:type="dcterms:W3CDTF">2019-12-03T19:24:09Z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